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14" r:id="rId1"/>
    <p:sldMasterId id="2147484317" r:id="rId2"/>
    <p:sldMasterId id="2147484326" r:id="rId3"/>
    <p:sldMasterId id="2147484315" r:id="rId4"/>
    <p:sldMasterId id="2147484316" r:id="rId5"/>
  </p:sldMasterIdLst>
  <p:notesMasterIdLst>
    <p:notesMasterId r:id="rId14"/>
  </p:notesMasterIdLst>
  <p:handoutMasterIdLst>
    <p:handoutMasterId r:id="rId15"/>
  </p:handoutMasterIdLst>
  <p:sldIdLst>
    <p:sldId id="261" r:id="rId6"/>
    <p:sldId id="265" r:id="rId7"/>
    <p:sldId id="262" r:id="rId8"/>
    <p:sldId id="264" r:id="rId9"/>
    <p:sldId id="263" r:id="rId10"/>
    <p:sldId id="266" r:id="rId11"/>
    <p:sldId id="268" r:id="rId12"/>
    <p:sldId id="267" r:id="rId13"/>
  </p:sldIdLst>
  <p:sldSz cx="24385588" cy="13717588"/>
  <p:notesSz cx="6858000" cy="9144000"/>
  <p:defaultTextStyle>
    <a:defPPr>
      <a:defRPr lang="ru-RU"/>
    </a:defPPr>
    <a:lvl1pPr marL="0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047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092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139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6186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5230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4277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3324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2371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C934344E-928D-9747-A758-2D473ED4398A}">
          <p14:sldIdLst>
            <p14:sldId id="261"/>
            <p14:sldId id="265"/>
            <p14:sldId id="262"/>
            <p14:sldId id="264"/>
            <p14:sldId id="263"/>
            <p14:sldId id="266"/>
            <p14:sldId id="268"/>
            <p14:sldId id="267"/>
          </p14:sldIdLst>
        </p14:section>
        <p14:section name="EXTRAS" id="{931BC854-6397-194B-8BA4-F30C6897EFB4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C71A"/>
    <a:srgbClr val="E1E1E1"/>
    <a:srgbClr val="FFFFFF"/>
    <a:srgbClr val="649FFF"/>
    <a:srgbClr val="F2F2F2"/>
    <a:srgbClr val="FAFAFA"/>
    <a:srgbClr val="242529"/>
    <a:srgbClr val="D1D9E1"/>
    <a:srgbClr val="99CC00"/>
    <a:srgbClr val="EACB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97" autoAdjust="0"/>
    <p:restoredTop sz="86452" autoAdjust="0"/>
  </p:normalViewPr>
  <p:slideViewPr>
    <p:cSldViewPr>
      <p:cViewPr>
        <p:scale>
          <a:sx n="50" d="100"/>
          <a:sy n="50" d="100"/>
        </p:scale>
        <p:origin x="852" y="4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93008"/>
    </p:cViewPr>
  </p:sorterViewPr>
  <p:notesViewPr>
    <p:cSldViewPr>
      <p:cViewPr varScale="1">
        <p:scale>
          <a:sx n="154" d="100"/>
          <a:sy n="154" d="100"/>
        </p:scale>
        <p:origin x="474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41B0E-0A9B-FB43-B29A-2C5A495EA0A7}" type="datetimeFigureOut">
              <a:rPr lang="ru-RU" smtClean="0">
                <a:latin typeface="Archivo Regular" charset="0"/>
              </a:rPr>
              <a:t>06.12.2023</a:t>
            </a:fld>
            <a:endParaRPr lang="ru-RU" dirty="0">
              <a:latin typeface="Archivo Regular" charset="0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>
              <a:latin typeface="Archivo Regular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11949-EE69-F440-BF44-484174DCC2AF}" type="slidenum">
              <a:rPr lang="ru-RU" smtClean="0">
                <a:latin typeface="Archivo Regular" charset="0"/>
              </a:rPr>
              <a:t>‹#›</a:t>
            </a:fld>
            <a:endParaRPr lang="ru-RU" dirty="0">
              <a:latin typeface="Archivo Regular" charset="0"/>
            </a:endParaRPr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>
              <a:latin typeface="Archiv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242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jpeg>
</file>

<file path=ppt/media/image14.gif>
</file>

<file path=ppt/media/image2.png>
</file>

<file path=ppt/media/image3.jp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E7E03F2D-4C40-8A47-B131-FA84CE0A3C0A}" type="datetimeFigureOut">
              <a:rPr lang="ru-RU" smtClean="0"/>
              <a:pPr/>
              <a:t>06.12.2023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err="1"/>
              <a:t>Образец</a:t>
            </a:r>
            <a:r>
              <a:rPr lang="en-US" dirty="0"/>
              <a:t> </a:t>
            </a:r>
            <a:r>
              <a:rPr lang="en-US" dirty="0" err="1"/>
              <a:t>текста</a:t>
            </a:r>
            <a:endParaRPr lang="en-US" dirty="0"/>
          </a:p>
          <a:p>
            <a:pPr lvl="1"/>
            <a:r>
              <a:rPr lang="en-US" dirty="0" err="1"/>
              <a:t>Второй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2"/>
            <a:r>
              <a:rPr lang="en-US" dirty="0" err="1"/>
              <a:t>Третий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3"/>
            <a:r>
              <a:rPr lang="en-US" dirty="0" err="1"/>
              <a:t>Четвертый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4"/>
            <a:r>
              <a:rPr lang="en-US" dirty="0" err="1"/>
              <a:t>Пятый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013FC40D-6FB9-1648-B027-EAD4E7DC4F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07415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1pPr>
    <a:lvl2pPr marL="1219047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2pPr>
    <a:lvl3pPr marL="2438092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3pPr>
    <a:lvl4pPr marL="3657139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4pPr>
    <a:lvl5pPr marL="4876186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5pPr>
    <a:lvl6pPr marL="6095230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4277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3324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2371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Gold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>
            <a:off x="0" y="0"/>
            <a:ext cx="11127100" cy="13717588"/>
          </a:xfrm>
          <a:custGeom>
            <a:avLst/>
            <a:gdLst>
              <a:gd name="connsiteX0" fmla="*/ 0 w 11127100"/>
              <a:gd name="connsiteY0" fmla="*/ 0 h 13717588"/>
              <a:gd name="connsiteX1" fmla="*/ 11127100 w 11127100"/>
              <a:gd name="connsiteY1" fmla="*/ 0 h 13717588"/>
              <a:gd name="connsiteX2" fmla="*/ 8708318 w 11127100"/>
              <a:gd name="connsiteY2" fmla="*/ 13717588 h 13717588"/>
              <a:gd name="connsiteX3" fmla="*/ 0 w 11127100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27100" h="13717588">
                <a:moveTo>
                  <a:pt x="0" y="0"/>
                </a:moveTo>
                <a:lnTo>
                  <a:pt x="11127100" y="0"/>
                </a:lnTo>
                <a:lnTo>
                  <a:pt x="8708318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723" y="4922008"/>
            <a:ext cx="5553398" cy="35369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2120786" y="4592117"/>
            <a:ext cx="10369152" cy="2693045"/>
          </a:xfrm>
        </p:spPr>
        <p:txBody>
          <a:bodyPr anchor="b" anchorCtr="0"/>
          <a:lstStyle>
            <a:lvl1pPr>
              <a:defRPr b="1" i="0" cap="all" normalizeH="0" baseline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120786" y="7573194"/>
            <a:ext cx="10369152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86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977" userDrawn="1">
          <p15:clr>
            <a:srgbClr val="FBAE40"/>
          </p15:clr>
        </p15:guide>
        <p15:guide id="2" pos="12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715794"/>
            <a:ext cx="17066145" cy="5181600"/>
          </a:xfrm>
        </p:spPr>
        <p:txBody>
          <a:bodyPr numCol="3" spcCol="914400"/>
          <a:lstStyle>
            <a:lvl1pPr marL="0" marR="0" indent="0" algn="l" defTabSz="2438462" rtl="0" eaLnBrk="1" fontAlgn="auto" latinLnBrk="0" hangingPunct="1">
              <a:lnSpc>
                <a:spcPts val="4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21032788" cy="1218282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1506994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 flipH="1">
            <a:off x="17821142" y="0"/>
            <a:ext cx="6564449" cy="68587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0" name="Прямоугольник 9"/>
          <p:cNvSpPr/>
          <p:nvPr userDrawn="1"/>
        </p:nvSpPr>
        <p:spPr>
          <a:xfrm flipH="1">
            <a:off x="11256690" y="0"/>
            <a:ext cx="6564449" cy="68587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flipH="1">
            <a:off x="11256690" y="6858794"/>
            <a:ext cx="6564449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8812108" cy="2462213"/>
          </a:xfrm>
        </p:spPr>
        <p:txBody>
          <a:bodyPr/>
          <a:lstStyle>
            <a:lvl1pPr>
              <a:defRPr sz="8000" b="1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292455" y="5411004"/>
            <a:ext cx="7948011" cy="4757713"/>
          </a:xfrm>
        </p:spPr>
        <p:txBody>
          <a:bodyPr/>
          <a:lstStyle>
            <a:lvl1pPr marL="0" indent="0">
              <a:buNone/>
              <a:defRPr lang="en-US" sz="33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2120786" y="7789861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8757243" y="7789861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2120786" y="947949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18757243" y="947949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292454" y="1057989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3"/>
          <p:cNvSpPr>
            <a:spLocks noGrp="1"/>
          </p:cNvSpPr>
          <p:nvPr>
            <p:ph type="body" sz="quarter" idx="14" hasCustomPrompt="1"/>
          </p:nvPr>
        </p:nvSpPr>
        <p:spPr>
          <a:xfrm>
            <a:off x="1419214" y="6996938"/>
            <a:ext cx="6268502" cy="5262457"/>
          </a:xfrm>
          <a:prstGeom prst="rect">
            <a:avLst/>
          </a:prstGeom>
        </p:spPr>
        <p:txBody>
          <a:bodyPr/>
          <a:lstStyle>
            <a:lvl1pPr>
              <a:defRPr lang="en-US" sz="2200" b="0" i="0" baseline="0" dirty="0">
                <a:solidFill>
                  <a:schemeClr val="tx2"/>
                </a:solidFill>
                <a:latin typeface="Archivo Regular" charset="0"/>
                <a:ea typeface="Archivo Regular" charset="0"/>
                <a:cs typeface="Archivo Regular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7" name="Прямоугольник 6"/>
          <p:cNvSpPr/>
          <p:nvPr userDrawn="1"/>
        </p:nvSpPr>
        <p:spPr>
          <a:xfrm rot="10800000" flipH="1">
            <a:off x="0" y="6858794"/>
            <a:ext cx="12192794" cy="68587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0" name="Прямоугольник 9"/>
          <p:cNvSpPr/>
          <p:nvPr userDrawn="1"/>
        </p:nvSpPr>
        <p:spPr>
          <a:xfrm rot="10800000" flipH="1">
            <a:off x="12192794" y="6858794"/>
            <a:ext cx="12192794" cy="68587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rot="10800000" flipH="1">
            <a:off x="12192794" y="0"/>
            <a:ext cx="12192794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921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1377697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13776970" y="1386186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tx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19586" y="2521470"/>
            <a:ext cx="10180260" cy="2436564"/>
          </a:xfrm>
        </p:spPr>
        <p:txBody>
          <a:bodyPr/>
          <a:lstStyle>
            <a:lvl1pPr>
              <a:defRPr sz="8000"/>
            </a:lvl1pPr>
          </a:lstStyle>
          <a:p>
            <a:r>
              <a:rPr lang="en-US" dirty="0"/>
              <a:t>CLICK TO ADD HEADLINE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 rot="10800000">
            <a:off x="0" y="6858794"/>
            <a:ext cx="12192794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rot="10800000" flipH="1">
            <a:off x="12192794" y="0"/>
            <a:ext cx="12192794" cy="13717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921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tx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3876825" y="1992287"/>
            <a:ext cx="8829368" cy="9515425"/>
          </a:xfrm>
        </p:spPr>
        <p:txBody>
          <a:bodyPr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r>
              <a:rPr lang="en-US" dirty="0">
                <a:effectLst/>
                <a:latin typeface="Helvetica" charset="0"/>
              </a:rPr>
              <a:t>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7" name="Title 2"/>
          <p:cNvSpPr>
            <a:spLocks noGrp="1"/>
          </p:cNvSpPr>
          <p:nvPr>
            <p:ph type="title" hasCustomPrompt="1"/>
          </p:nvPr>
        </p:nvSpPr>
        <p:spPr>
          <a:xfrm>
            <a:off x="1319586" y="2521470"/>
            <a:ext cx="10180260" cy="2436564"/>
          </a:xfrm>
        </p:spPr>
        <p:txBody>
          <a:bodyPr/>
          <a:lstStyle>
            <a:lvl1pPr>
              <a:defRPr sz="8000"/>
            </a:lvl1pPr>
          </a:lstStyle>
          <a:p>
            <a:r>
              <a:rPr lang="en-US" dirty="0"/>
              <a:t>CLICK TO ADD HEADLINE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None/>
              <a:defRPr sz="180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>
          <a:xfrm>
            <a:off x="0" y="7650882"/>
            <a:ext cx="24385588" cy="1800493"/>
          </a:xfrm>
        </p:spPr>
        <p:txBody>
          <a:bodyPr anchor="b" anchorCtr="0"/>
          <a:lstStyle>
            <a:lvl1pPr algn="ctr">
              <a:defRPr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0" y="9434826"/>
            <a:ext cx="24385588" cy="1107996"/>
          </a:xfrm>
        </p:spPr>
        <p:txBody>
          <a:bodyPr wrap="square">
            <a:spAutoFit/>
          </a:bodyPr>
          <a:lstStyle>
            <a:lvl1pPr algn="ctr"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Intr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rot="660000">
            <a:off x="-1256206" y="-419358"/>
            <a:ext cx="3042063" cy="14056875"/>
          </a:xfrm>
          <a:custGeom>
            <a:avLst/>
            <a:gdLst>
              <a:gd name="connsiteX0" fmla="*/ 0 w 3042063"/>
              <a:gd name="connsiteY0" fmla="*/ 591318 h 14056875"/>
              <a:gd name="connsiteX1" fmla="*/ 3042063 w 3042063"/>
              <a:gd name="connsiteY1" fmla="*/ 0 h 14056875"/>
              <a:gd name="connsiteX2" fmla="*/ 3042063 w 3042063"/>
              <a:gd name="connsiteY2" fmla="*/ 13974336 h 14056875"/>
              <a:gd name="connsiteX3" fmla="*/ 2617439 w 3042063"/>
              <a:gd name="connsiteY3" fmla="*/ 14056875 h 14056875"/>
              <a:gd name="connsiteX4" fmla="*/ 0 w 3042063"/>
              <a:gd name="connsiteY4" fmla="*/ 591318 h 1405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2063" h="14056875">
                <a:moveTo>
                  <a:pt x="0" y="591318"/>
                </a:moveTo>
                <a:lnTo>
                  <a:pt x="3042063" y="0"/>
                </a:lnTo>
                <a:lnTo>
                  <a:pt x="3042063" y="13974336"/>
                </a:lnTo>
                <a:lnTo>
                  <a:pt x="2617439" y="14056875"/>
                </a:lnTo>
                <a:lnTo>
                  <a:pt x="0" y="591318"/>
                </a:lnTo>
                <a:close/>
              </a:path>
            </a:pathLst>
          </a:custGeom>
          <a:solidFill>
            <a:srgbClr val="FBC7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11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Intro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rot="660000">
            <a:off x="-1256206" y="-419358"/>
            <a:ext cx="3042063" cy="14056875"/>
          </a:xfrm>
          <a:custGeom>
            <a:avLst/>
            <a:gdLst>
              <a:gd name="connsiteX0" fmla="*/ 0 w 3042063"/>
              <a:gd name="connsiteY0" fmla="*/ 591318 h 14056875"/>
              <a:gd name="connsiteX1" fmla="*/ 3042063 w 3042063"/>
              <a:gd name="connsiteY1" fmla="*/ 0 h 14056875"/>
              <a:gd name="connsiteX2" fmla="*/ 3042063 w 3042063"/>
              <a:gd name="connsiteY2" fmla="*/ 13974336 h 14056875"/>
              <a:gd name="connsiteX3" fmla="*/ 2617439 w 3042063"/>
              <a:gd name="connsiteY3" fmla="*/ 14056875 h 14056875"/>
              <a:gd name="connsiteX4" fmla="*/ 0 w 3042063"/>
              <a:gd name="connsiteY4" fmla="*/ 591318 h 1405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2063" h="14056875">
                <a:moveTo>
                  <a:pt x="0" y="591318"/>
                </a:moveTo>
                <a:lnTo>
                  <a:pt x="3042063" y="0"/>
                </a:lnTo>
                <a:lnTo>
                  <a:pt x="3042063" y="13974336"/>
                </a:lnTo>
                <a:lnTo>
                  <a:pt x="2617439" y="14056875"/>
                </a:lnTo>
                <a:lnTo>
                  <a:pt x="0" y="591318"/>
                </a:lnTo>
                <a:close/>
              </a:path>
            </a:pathLst>
          </a:custGeom>
          <a:solidFill>
            <a:srgbClr val="FBC7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6" name="Title Placeholder 7"/>
          <p:cNvSpPr txBox="1">
            <a:spLocks/>
          </p:cNvSpPr>
          <p:nvPr userDrawn="1"/>
        </p:nvSpPr>
        <p:spPr>
          <a:xfrm>
            <a:off x="4919986" y="6138714"/>
            <a:ext cx="18218024" cy="1107996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2438462" rtl="0" eaLnBrk="1" latinLnBrk="0" hangingPunct="1">
              <a:spcBef>
                <a:spcPct val="0"/>
              </a:spcBef>
              <a:buNone/>
              <a:defRPr sz="11700" kern="1200">
                <a:solidFill>
                  <a:schemeClr val="tx1"/>
                </a:solidFill>
                <a:latin typeface="Archivo Black" charset="0"/>
                <a:ea typeface="Archivo Black" charset="0"/>
                <a:cs typeface="Archivo Black" charset="0"/>
              </a:defRPr>
            </a:lvl1pPr>
          </a:lstStyle>
          <a:p>
            <a:r>
              <a:rPr lang="en-US" sz="7200" dirty="0"/>
              <a:t>CLICK TO EDIT SUB HEADLINE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47978" y="5002842"/>
            <a:ext cx="18218024" cy="18004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Dark I Patter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Light I Pattern">
    <p:bg>
      <p:bgPr>
        <a:blipFill dpi="0" rotWithShape="1">
          <a:blip r:embed="rId2">
            <a:alphaModFix amt="5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0"/>
            <a:ext cx="13716000" cy="13716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Or, drag a photo on to this box.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52490" y="3276547"/>
            <a:ext cx="8136904" cy="2049792"/>
          </a:xfrm>
        </p:spPr>
        <p:txBody>
          <a:bodyPr/>
          <a:lstStyle/>
          <a:p>
            <a:r>
              <a:rPr lang="en-US" dirty="0"/>
              <a:t>Click to edit Headline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4982341" y="6463061"/>
            <a:ext cx="8137525" cy="387798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4983135" y="1088205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>
      <p:ext uri="{BB962C8B-B14F-4D97-AF65-F5344CB8AC3E}">
        <p14:creationId xmlns:p14="http://schemas.microsoft.com/office/powerpoint/2010/main" val="183801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Black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>
            <a:off x="0" y="0"/>
            <a:ext cx="11127100" cy="13717588"/>
          </a:xfrm>
          <a:custGeom>
            <a:avLst/>
            <a:gdLst>
              <a:gd name="connsiteX0" fmla="*/ 0 w 11127100"/>
              <a:gd name="connsiteY0" fmla="*/ 0 h 13717588"/>
              <a:gd name="connsiteX1" fmla="*/ 11127100 w 11127100"/>
              <a:gd name="connsiteY1" fmla="*/ 0 h 13717588"/>
              <a:gd name="connsiteX2" fmla="*/ 8708318 w 11127100"/>
              <a:gd name="connsiteY2" fmla="*/ 13717588 h 13717588"/>
              <a:gd name="connsiteX3" fmla="*/ 0 w 11127100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27100" h="13717588">
                <a:moveTo>
                  <a:pt x="0" y="0"/>
                </a:moveTo>
                <a:lnTo>
                  <a:pt x="11127100" y="0"/>
                </a:lnTo>
                <a:lnTo>
                  <a:pt x="8708318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2120786" y="4572794"/>
            <a:ext cx="10297144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13939" y="7553871"/>
            <a:ext cx="10303991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667E11-21B5-5643-A366-C2095A2E9B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359" y="4908408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Lar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0" y="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9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0" y="685800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0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6858000" y="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1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6858000" y="685800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35994" y="3276547"/>
            <a:ext cx="8136904" cy="2049792"/>
          </a:xfrm>
        </p:spPr>
        <p:txBody>
          <a:bodyPr/>
          <a:lstStyle/>
          <a:p>
            <a:r>
              <a:rPr lang="en-US" dirty="0"/>
              <a:t>Click to </a:t>
            </a:r>
            <a:r>
              <a:rPr lang="en-US"/>
              <a:t>edit Headline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4982341" y="6463061"/>
            <a:ext cx="8137525" cy="3799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4982341" y="10897394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With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457200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914400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6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7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57200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8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14400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9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0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57200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1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14400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52490" y="3276547"/>
            <a:ext cx="8136904" cy="2049792"/>
          </a:xfrm>
        </p:spPr>
        <p:txBody>
          <a:bodyPr/>
          <a:lstStyle>
            <a:lvl1pPr>
              <a:defRPr b="1" baseline="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Headline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23" hasCustomPrompt="1"/>
          </p:nvPr>
        </p:nvSpPr>
        <p:spPr>
          <a:xfrm>
            <a:off x="14982341" y="6463061"/>
            <a:ext cx="8137525" cy="3799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14982341" y="10844335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>
      <p:ext uri="{BB962C8B-B14F-4D97-AF65-F5344CB8AC3E}">
        <p14:creationId xmlns:p14="http://schemas.microsoft.com/office/powerpoint/2010/main" val="171658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hoto Gri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743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5" name="Picture Placeholder 5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5315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6" name="Picture Placeholder 5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9887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7" name="Picture Placeholder 5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4459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8" name="Picture Placeholder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9031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9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43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0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5315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1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887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2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4459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3" name="Picture Placeholder 5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19031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4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43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5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5315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6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887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7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14459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8" name="Picture Placeholder 5"/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19031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</p:spTree>
    <p:extLst>
      <p:ext uri="{BB962C8B-B14F-4D97-AF65-F5344CB8AC3E}">
        <p14:creationId xmlns:p14="http://schemas.microsoft.com/office/powerpoint/2010/main" val="55829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32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Or, drag your photo on to this box.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</p:spTree>
    <p:extLst>
      <p:ext uri="{BB962C8B-B14F-4D97-AF65-F5344CB8AC3E}">
        <p14:creationId xmlns:p14="http://schemas.microsoft.com/office/powerpoint/2010/main" val="355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dia Placeholder 5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vert="horz" wrap="none" lIns="0" rIns="0" anchor="t" anchorCtr="0">
            <a:noAutofit/>
          </a:bodyPr>
          <a:lstStyle>
            <a:lvl1pPr marL="0" indent="0" algn="ctr">
              <a:buNone/>
              <a:defRPr sz="9600" b="0" baseline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marL="914424" marR="0" lvl="0" indent="-914424" algn="l" defTabSz="243846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Icon to add Video</a:t>
            </a:r>
          </a:p>
        </p:txBody>
      </p:sp>
    </p:spTree>
    <p:extLst>
      <p:ext uri="{BB962C8B-B14F-4D97-AF65-F5344CB8AC3E}">
        <p14:creationId xmlns:p14="http://schemas.microsoft.com/office/powerpoint/2010/main" val="167388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955138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tx1"/>
                </a:solidFill>
                <a:latin typeface="Franklin Gothic Demi" panose="020B0703020102020204" pitchFamily="34" charset="0"/>
                <a:ea typeface="Franklin Gothic Demi" panose="020B0703020102020204" pitchFamily="34" charset="0"/>
                <a:cs typeface="Franklin Gothic Demi" panose="020B0703020102020204" pitchFamily="34" charset="0"/>
              </a:defRPr>
            </a:lvl1pPr>
          </a:lstStyle>
          <a:p>
            <a:r>
              <a:rPr lang="en-US" dirty="0"/>
              <a:t>Click to add text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D00D4-5040-2048-9891-F59812A2EF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146245"/>
            <a:ext cx="6226825" cy="39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791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Pattern O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0680626" y="2034258"/>
            <a:ext cx="0" cy="96490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4554538"/>
            <a:ext cx="10513168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7535615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247386-28DE-7E47-97E0-7C2CCC4B9D7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16240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Pattern Tw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485669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accent3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0973991"/>
            <a:ext cx="24385588" cy="9258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6000"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1219229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2pPr>
            <a:lvl3pPr marL="2438461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3pPr>
            <a:lvl4pPr marL="365769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4pPr>
            <a:lvl5pPr marL="487692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64C4B9-CB78-7A46-B21D-7CFDF05917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124994"/>
            <a:ext cx="6226825" cy="39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10680626" y="0"/>
            <a:ext cx="13704962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None/>
              <a:defRPr sz="1800" b="0" i="0" cap="all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5334794"/>
            <a:ext cx="10513168" cy="1346522"/>
          </a:xfrm>
        </p:spPr>
        <p:txBody>
          <a:bodyPr anchor="b" anchorCtr="0"/>
          <a:lstStyle>
            <a:lvl1pPr>
              <a:defRPr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6969348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A3730-6395-AC44-82F6-18C947DD89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16239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Minimal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0680626" y="2034258"/>
            <a:ext cx="0" cy="96490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4554538"/>
            <a:ext cx="10513168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7535615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5D21FE-C51C-FF4E-9798-03F4F2AED1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16239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Minimal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485669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accent3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0973991"/>
            <a:ext cx="24385588" cy="9258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6000"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1219229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2pPr>
            <a:lvl3pPr marL="2438461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3pPr>
            <a:lvl4pPr marL="365769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4pPr>
            <a:lvl5pPr marL="487692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9202C-A63A-6641-9A83-07FDBB38A4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024048"/>
            <a:ext cx="6226825" cy="39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bg>
      <p:bgPr>
        <a:solidFill>
          <a:srgbClr val="FFFF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922690"/>
            <a:ext cx="15986025" cy="4078039"/>
          </a:xfrm>
        </p:spPr>
        <p:txBody>
          <a:bodyPr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volorit</a:t>
            </a:r>
            <a:r>
              <a:rPr lang="en-US" dirty="0"/>
              <a:t> </a:t>
            </a:r>
            <a:r>
              <a:rPr lang="en-US" dirty="0" err="1"/>
              <a:t>iorem</a:t>
            </a:r>
            <a:r>
              <a:rPr lang="en-US" dirty="0"/>
              <a:t>. Bea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eatis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accus</a:t>
            </a:r>
            <a:r>
              <a:rPr lang="en-US" dirty="0"/>
              <a:t>, ne </a:t>
            </a:r>
            <a:r>
              <a:rPr lang="en-US" dirty="0" err="1"/>
              <a:t>molenda</a:t>
            </a:r>
            <a:r>
              <a:rPr lang="en-US" dirty="0"/>
              <a:t> </a:t>
            </a:r>
            <a:r>
              <a:rPr lang="en-US" dirty="0" err="1"/>
              <a:t>invelit</a:t>
            </a:r>
            <a:r>
              <a:rPr lang="en-US" dirty="0"/>
              <a:t> </a:t>
            </a:r>
            <a:r>
              <a:rPr lang="en-US" dirty="0" err="1"/>
              <a:t>iurepudae</a:t>
            </a:r>
            <a:r>
              <a:rPr lang="en-US" dirty="0"/>
              <a:t> </a:t>
            </a:r>
            <a:r>
              <a:rPr lang="en-US" dirty="0" err="1"/>
              <a:t>maximin</a:t>
            </a:r>
            <a:r>
              <a:rPr lang="en-US" dirty="0"/>
              <a:t> </a:t>
            </a:r>
            <a:r>
              <a:rPr lang="en-US" dirty="0" err="1"/>
              <a:t>imagnate</a:t>
            </a:r>
            <a:r>
              <a:rPr lang="en-US" dirty="0"/>
              <a:t> </a:t>
            </a:r>
            <a:r>
              <a:rPr lang="en-US" dirty="0" err="1"/>
              <a:t>officima</a:t>
            </a:r>
            <a:r>
              <a:rPr lang="en-US" dirty="0"/>
              <a:t> </a:t>
            </a:r>
            <a:r>
              <a:rPr lang="en-US" dirty="0" err="1"/>
              <a:t>corruptas</a:t>
            </a:r>
            <a:r>
              <a:rPr lang="en-US" dirty="0"/>
              <a:t> </a:t>
            </a:r>
            <a:r>
              <a:rPr lang="en-US" dirty="0" err="1"/>
              <a:t>simoditam</a:t>
            </a:r>
            <a:r>
              <a:rPr lang="en-US" dirty="0"/>
              <a:t> </a:t>
            </a:r>
            <a:r>
              <a:rPr lang="en-US" dirty="0" err="1"/>
              <a:t>repersp</a:t>
            </a:r>
            <a:r>
              <a:rPr lang="en-US" dirty="0"/>
              <a:t> </a:t>
            </a:r>
            <a:r>
              <a:rPr lang="en-US" dirty="0" err="1"/>
              <a:t>erumenimi</a:t>
            </a:r>
            <a:r>
              <a:rPr lang="en-US" dirty="0"/>
              <a:t>, </a:t>
            </a:r>
            <a:r>
              <a:rPr lang="en-US" dirty="0" err="1"/>
              <a:t>sitate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. </a:t>
            </a:r>
            <a:r>
              <a:rPr lang="en-US" dirty="0" err="1"/>
              <a:t>Incias</a:t>
            </a:r>
            <a:r>
              <a:rPr lang="en-US" dirty="0"/>
              <a:t> et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ecestet</a:t>
            </a:r>
            <a:r>
              <a:rPr lang="en-US" dirty="0"/>
              <a:t>,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am </a:t>
            </a:r>
            <a:r>
              <a:rPr lang="en-US" dirty="0" err="1"/>
              <a:t>ipic</a:t>
            </a:r>
            <a:r>
              <a:rPr lang="en-US" dirty="0"/>
              <a:t> tempore </a:t>
            </a:r>
            <a:r>
              <a:rPr lang="en-US" dirty="0" err="1"/>
              <a:t>explandam</a:t>
            </a:r>
            <a:r>
              <a:rPr lang="en-US" dirty="0"/>
              <a:t>. 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088205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922690"/>
            <a:ext cx="16706105" cy="4757713"/>
          </a:xfrm>
        </p:spPr>
        <p:txBody>
          <a:bodyPr numCol="2" spcCol="914400"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Bea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eatis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accus</a:t>
            </a:r>
            <a:r>
              <a:rPr lang="en-US" dirty="0"/>
              <a:t>, ne </a:t>
            </a:r>
            <a:r>
              <a:rPr lang="en-US" dirty="0" err="1"/>
              <a:t>molenda</a:t>
            </a:r>
            <a:r>
              <a:rPr lang="en-US" dirty="0"/>
              <a:t> </a:t>
            </a:r>
            <a:r>
              <a:rPr lang="en-US" dirty="0" err="1"/>
              <a:t>invelit</a:t>
            </a:r>
            <a:r>
              <a:rPr lang="en-US" dirty="0"/>
              <a:t> </a:t>
            </a:r>
            <a:r>
              <a:rPr lang="en-US" dirty="0" err="1"/>
              <a:t>iurepudae</a:t>
            </a:r>
            <a:r>
              <a:rPr lang="en-US" dirty="0"/>
              <a:t> </a:t>
            </a:r>
            <a:r>
              <a:rPr lang="en-US" dirty="0" err="1"/>
              <a:t>maximin</a:t>
            </a:r>
            <a:r>
              <a:rPr lang="en-US" dirty="0"/>
              <a:t> </a:t>
            </a:r>
            <a:r>
              <a:rPr lang="en-US" dirty="0" err="1"/>
              <a:t>imagnate</a:t>
            </a:r>
            <a:r>
              <a:rPr lang="en-US" dirty="0"/>
              <a:t> </a:t>
            </a:r>
            <a:r>
              <a:rPr lang="en-US" dirty="0" err="1"/>
              <a:t>officima</a:t>
            </a:r>
            <a:r>
              <a:rPr lang="en-US" dirty="0"/>
              <a:t> </a:t>
            </a:r>
            <a:r>
              <a:rPr lang="en-US" dirty="0" err="1"/>
              <a:t>corruptas</a:t>
            </a:r>
            <a:r>
              <a:rPr lang="en-US" dirty="0"/>
              <a:t> </a:t>
            </a:r>
            <a:r>
              <a:rPr lang="en-US" dirty="0" err="1"/>
              <a:t>simoditam</a:t>
            </a:r>
            <a:r>
              <a:rPr lang="en-US" dirty="0"/>
              <a:t> </a:t>
            </a:r>
            <a:r>
              <a:rPr lang="en-US" dirty="0" err="1"/>
              <a:t>repersp</a:t>
            </a:r>
            <a:r>
              <a:rPr lang="en-US" dirty="0"/>
              <a:t> </a:t>
            </a:r>
            <a:r>
              <a:rPr lang="en-US" dirty="0" err="1"/>
              <a:t>erumenimi</a:t>
            </a:r>
            <a:r>
              <a:rPr lang="en-US" dirty="0"/>
              <a:t>, </a:t>
            </a:r>
            <a:r>
              <a:rPr lang="en-US" dirty="0" err="1"/>
              <a:t>sitate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. </a:t>
            </a:r>
            <a:r>
              <a:rPr lang="en-US" dirty="0" err="1"/>
              <a:t>Incias</a:t>
            </a:r>
            <a:r>
              <a:rPr lang="en-US" dirty="0"/>
              <a:t> et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ecestet</a:t>
            </a:r>
            <a:r>
              <a:rPr lang="en-US" dirty="0"/>
              <a:t>,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am </a:t>
            </a:r>
            <a:r>
              <a:rPr lang="en-US" dirty="0" err="1"/>
              <a:t>ipic</a:t>
            </a:r>
            <a:r>
              <a:rPr lang="en-US" dirty="0"/>
              <a:t> tempore </a:t>
            </a:r>
            <a:r>
              <a:rPr lang="en-US" dirty="0" err="1"/>
              <a:t>explandam</a:t>
            </a:r>
            <a:r>
              <a:rPr lang="en-US" dirty="0"/>
              <a:t> arum </a:t>
            </a:r>
            <a:r>
              <a:rPr lang="en-US" dirty="0" err="1"/>
              <a:t>sapicimus</a:t>
            </a:r>
            <a:r>
              <a:rPr lang="en-US" dirty="0"/>
              <a:t> </a:t>
            </a:r>
            <a:r>
              <a:rPr lang="en-US" dirty="0" err="1"/>
              <a:t>apidi</a:t>
            </a:r>
            <a:r>
              <a:rPr lang="en-US" dirty="0"/>
              <a:t> </a:t>
            </a:r>
            <a:r>
              <a:rPr lang="en-US" dirty="0" err="1"/>
              <a:t>occates</a:t>
            </a:r>
            <a:r>
              <a:rPr lang="en-US" dirty="0"/>
              <a:t> quae ne </a:t>
            </a:r>
            <a:r>
              <a:rPr lang="en-US" dirty="0" err="1"/>
              <a:t>porem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sum quae et et </a:t>
            </a:r>
            <a:r>
              <a:rPr lang="en-US" dirty="0" err="1"/>
              <a:t>libus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et lit </a:t>
            </a:r>
            <a:r>
              <a:rPr lang="en-US" dirty="0" err="1"/>
              <a:t>repra</a:t>
            </a:r>
            <a:r>
              <a:rPr lang="en-US" dirty="0"/>
              <a:t> </a:t>
            </a:r>
            <a:r>
              <a:rPr lang="en-US" dirty="0" err="1"/>
              <a:t>nat</a:t>
            </a:r>
            <a:r>
              <a:rPr lang="en-US" dirty="0"/>
              <a:t> </a:t>
            </a:r>
            <a:r>
              <a:rPr lang="en-US" dirty="0" err="1"/>
              <a:t>ventios</a:t>
            </a:r>
            <a:r>
              <a:rPr lang="en-US" dirty="0"/>
              <a:t> </a:t>
            </a:r>
            <a:r>
              <a:rPr lang="en-US" dirty="0" err="1"/>
              <a:t>nonsectatio</a:t>
            </a:r>
            <a:r>
              <a:rPr lang="en-US" dirty="0"/>
              <a:t> </a:t>
            </a:r>
            <a:r>
              <a:rPr lang="en-US" dirty="0" err="1"/>
              <a:t>venis</a:t>
            </a:r>
            <a:r>
              <a:rPr lang="en-US" dirty="0"/>
              <a:t> ate non nus.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21032788" cy="1218282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1432599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slideLayout" Target="../slideLayouts/slideLayout21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12120786" y="4381773"/>
            <a:ext cx="8428162" cy="269304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 txBox="1">
            <a:spLocks/>
          </p:cNvSpPr>
          <p:nvPr userDrawn="1"/>
        </p:nvSpPr>
        <p:spPr>
          <a:xfrm>
            <a:off x="12120786" y="7434858"/>
            <a:ext cx="8428162" cy="1800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500"/>
              </a:lnSpc>
              <a:spcBef>
                <a:spcPts val="1000"/>
              </a:spcBef>
              <a:buFont typeface="Arial"/>
              <a:buNone/>
              <a:defRPr sz="6000" b="1" i="0" kern="1200" baseline="0">
                <a:solidFill>
                  <a:schemeClr val="tx1"/>
                </a:solidFill>
                <a:latin typeface="Archivo" charset="0"/>
                <a:ea typeface="Archivo" charset="0"/>
                <a:cs typeface="Archivo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0" dirty="0">
                <a:latin typeface="+mn-lt"/>
              </a:rPr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1283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1" r:id="rId1"/>
    <p:sldLayoutId id="2147484312" r:id="rId2"/>
    <p:sldLayoutId id="2147484310" r:id="rId3"/>
    <p:sldLayoutId id="2147484309" r:id="rId4"/>
    <p:sldLayoutId id="2147484348" r:id="rId5"/>
    <p:sldLayoutId id="2147484346" r:id="rId6"/>
    <p:sldLayoutId id="2147484347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ts val="10500"/>
        </a:lnSpc>
        <a:spcBef>
          <a:spcPct val="0"/>
        </a:spcBef>
        <a:buNone/>
        <a:defRPr lang="en-US" sz="9600" b="1" i="0" kern="1200" dirty="0" smtClean="0">
          <a:solidFill>
            <a:schemeClr val="tx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0" indent="0" algn="l" defTabSz="914400" rtl="0" eaLnBrk="1" latinLnBrk="0" hangingPunct="1">
        <a:lnSpc>
          <a:spcPts val="6500"/>
        </a:lnSpc>
        <a:spcBef>
          <a:spcPts val="1000"/>
        </a:spcBef>
        <a:buFont typeface="Arial"/>
        <a:buNone/>
        <a:defRPr sz="6000" b="1" kern="1200" baseline="0">
          <a:solidFill>
            <a:schemeClr val="tx1"/>
          </a:solidFill>
          <a:latin typeface="Archivo Black" charset="0"/>
          <a:ea typeface="Archivo Black" charset="0"/>
          <a:cs typeface="Archivo Black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2834812" y="0"/>
            <a:ext cx="21550776" cy="13717588"/>
          </a:xfrm>
          <a:custGeom>
            <a:avLst/>
            <a:gdLst>
              <a:gd name="connsiteX0" fmla="*/ 2418781 w 21550776"/>
              <a:gd name="connsiteY0" fmla="*/ 0 h 13717588"/>
              <a:gd name="connsiteX1" fmla="*/ 21550776 w 21550776"/>
              <a:gd name="connsiteY1" fmla="*/ 0 h 13717588"/>
              <a:gd name="connsiteX2" fmla="*/ 21550776 w 21550776"/>
              <a:gd name="connsiteY2" fmla="*/ 13717588 h 13717588"/>
              <a:gd name="connsiteX3" fmla="*/ 0 w 21550776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50776" h="13717588">
                <a:moveTo>
                  <a:pt x="2418781" y="0"/>
                </a:moveTo>
                <a:lnTo>
                  <a:pt x="21550776" y="0"/>
                </a:lnTo>
                <a:lnTo>
                  <a:pt x="21550776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1292454" y="2521471"/>
            <a:ext cx="21032788" cy="1218282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 dirty="0"/>
              <a:t>CLICK TO ADD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292454" y="4482530"/>
            <a:ext cx="21032788" cy="46807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3393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8" r:id="rId1"/>
    <p:sldLayoutId id="2147484319" r:id="rId2"/>
    <p:sldLayoutId id="2147484320" r:id="rId3"/>
    <p:sldLayoutId id="2147484322" r:id="rId4"/>
    <p:sldLayoutId id="2147484323" r:id="rId5"/>
    <p:sldLayoutId id="214748432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2438462" rtl="0" eaLnBrk="1" latinLnBrk="0" hangingPunct="1">
        <a:lnSpc>
          <a:spcPts val="9500"/>
        </a:lnSpc>
        <a:spcBef>
          <a:spcPct val="0"/>
        </a:spcBef>
        <a:buNone/>
        <a:defRPr sz="9000" b="1" i="0" kern="1200" cap="all" baseline="0">
          <a:solidFill>
            <a:schemeClr val="tx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457200" indent="-4572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40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46304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210312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65176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6705767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998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229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460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3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6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9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92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15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38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61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84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847978" y="5002842"/>
            <a:ext cx="18218024" cy="180049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847978" y="6902926"/>
            <a:ext cx="16691561" cy="1107996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SUBHEAD</a:t>
            </a:r>
          </a:p>
        </p:txBody>
      </p:sp>
    </p:spTree>
    <p:extLst>
      <p:ext uri="{BB962C8B-B14F-4D97-AF65-F5344CB8AC3E}">
        <p14:creationId xmlns:p14="http://schemas.microsoft.com/office/powerpoint/2010/main" val="1675112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45" r:id="rId4"/>
    <p:sldLayoutId id="2147484344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2438462" rtl="0" eaLnBrk="1" latinLnBrk="0" hangingPunct="1">
        <a:spcBef>
          <a:spcPct val="0"/>
        </a:spcBef>
        <a:buNone/>
        <a:defRPr sz="11700" b="1" kern="1200" cap="all" baseline="0">
          <a:solidFill>
            <a:schemeClr val="tx1"/>
          </a:solidFill>
          <a:latin typeface="Franklin Gothic Demi" panose="020B0703020102020204" pitchFamily="34" charset="0"/>
          <a:ea typeface="Franklin Gothic Demi" panose="020B0703020102020204" pitchFamily="34" charset="0"/>
          <a:cs typeface="Franklin Gothic Demi" panose="020B0703020102020204" pitchFamily="34" charset="0"/>
        </a:defRPr>
      </a:lvl1pPr>
    </p:titleStyle>
    <p:bodyStyle>
      <a:lvl1pPr marL="0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7200" b="1" i="0" kern="1200" cap="all" baseline="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1219229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75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2pPr>
      <a:lvl3pPr marL="2438461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64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3pPr>
      <a:lvl4pPr marL="3657692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53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4pPr>
      <a:lvl5pPr marL="4876922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53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5pPr>
      <a:lvl6pPr marL="6705767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998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229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460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3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6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9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92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15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38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61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84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73114" y="2251651"/>
            <a:ext cx="8473480" cy="307468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73114" y="5687748"/>
            <a:ext cx="8473480" cy="34881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3150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7" r:id="rId1"/>
    <p:sldLayoutId id="2147484307" r:id="rId2"/>
    <p:sldLayoutId id="2147484204" r:id="rId3"/>
    <p:sldLayoutId id="2147484330" r:id="rId4"/>
    <p:sldLayoutId id="2147484331" r:id="rId5"/>
    <p:sldLayoutId id="2147484306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7400" b="1" kern="1200" cap="all" baseline="0">
          <a:solidFill>
            <a:schemeClr val="tx1"/>
          </a:solidFill>
          <a:latin typeface="Franklin Gothic Demi" panose="020B0703020102020204" pitchFamily="34" charset="0"/>
          <a:ea typeface="Franklin Gothic Demi" panose="020B0703020102020204" pitchFamily="34" charset="0"/>
          <a:cs typeface="Franklin Gothic Demi" panose="020B0703020102020204" pitchFamily="34" charset="0"/>
        </a:defRPr>
      </a:lvl1pPr>
    </p:titleStyle>
    <p:bodyStyle>
      <a:lvl1pPr marL="457200" indent="-4572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4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3716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18288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2860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2788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2788" cy="8704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9496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3" r:id="rId1"/>
    <p:sldLayoutId id="214748430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chivo Black" charset="0"/>
          <a:ea typeface="Archivo Black" charset="0"/>
          <a:cs typeface="Archivo Blac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8.xml"/><Relationship Id="rId1" Type="http://schemas.openxmlformats.org/officeDocument/2006/relationships/video" Target="https://www.youtube.com/embed/dCXu8Ju_fdY?start=333&amp;feature=oembed" TargetMode="External"/><Relationship Id="rId5" Type="http://schemas.openxmlformats.org/officeDocument/2006/relationships/image" Target="../media/image14.gif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6D13-784C-8F45-8B57-749D812F774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11202194" y="1143794"/>
            <a:ext cx="13183394" cy="6554936"/>
          </a:xfrm>
        </p:spPr>
        <p:txBody>
          <a:bodyPr/>
          <a:lstStyle/>
          <a:p>
            <a:r>
              <a:rPr lang="en-US" sz="5400" i="0" dirty="0">
                <a:effectLst/>
                <a:latin typeface="Arial" panose="020B0604020202020204" pitchFamily="34" charset="0"/>
              </a:rPr>
              <a:t>Digital Twins and Automated Manufacturing Systems: </a:t>
            </a:r>
            <a:br>
              <a:rPr lang="en-US" sz="5400" i="0" dirty="0">
                <a:effectLst/>
                <a:latin typeface="Arial" panose="020B0604020202020204" pitchFamily="34" charset="0"/>
              </a:rPr>
            </a:br>
            <a:r>
              <a:rPr lang="en-US" sz="5400" i="0" dirty="0">
                <a:effectLst/>
                <a:latin typeface="Arial" panose="020B0604020202020204" pitchFamily="34" charset="0"/>
              </a:rPr>
              <a:t>A Comprehensive Survey </a:t>
            </a:r>
            <a:br>
              <a:rPr lang="en-US" sz="5400" i="0" dirty="0">
                <a:effectLst/>
                <a:latin typeface="Arial" panose="020B0604020202020204" pitchFamily="34" charset="0"/>
              </a:rPr>
            </a:br>
            <a:r>
              <a:rPr lang="en-US" sz="5400" i="0" dirty="0">
                <a:effectLst/>
                <a:latin typeface="Arial" panose="020B0604020202020204" pitchFamily="34" charset="0"/>
              </a:rPr>
              <a:t>OF Emerging Industry 4.0 Technologies</a:t>
            </a:r>
            <a:endParaRPr lang="en-US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0B5AD-07E5-8D4E-A75A-4F63F023E20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0"/>
          </p:nvPr>
        </p:nvSpPr>
        <p:spPr>
          <a:xfrm>
            <a:off x="11202194" y="10287794"/>
            <a:ext cx="10303991" cy="1800200"/>
          </a:xfrm>
        </p:spPr>
        <p:txBody>
          <a:bodyPr/>
          <a:lstStyle/>
          <a:p>
            <a:r>
              <a:rPr lang="en-US" dirty="0"/>
              <a:t>Dan Blanchette</a:t>
            </a:r>
          </a:p>
        </p:txBody>
      </p:sp>
    </p:spTree>
    <p:extLst>
      <p:ext uri="{BB962C8B-B14F-4D97-AF65-F5344CB8AC3E}">
        <p14:creationId xmlns:p14="http://schemas.microsoft.com/office/powerpoint/2010/main" val="103141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10394" y="302442"/>
            <a:ext cx="21032788" cy="1218282"/>
          </a:xfrm>
        </p:spPr>
        <p:txBody>
          <a:bodyPr/>
          <a:lstStyle/>
          <a:p>
            <a:r>
              <a:rPr lang="en-US" dirty="0"/>
              <a:t>Introduction/Background	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296194" y="1748019"/>
            <a:ext cx="15554325" cy="830997"/>
          </a:xfrm>
        </p:spPr>
        <p:txBody>
          <a:bodyPr/>
          <a:lstStyle/>
          <a:p>
            <a:r>
              <a:rPr lang="en-US" dirty="0"/>
              <a:t>Paper Overview</a:t>
            </a:r>
          </a:p>
        </p:txBody>
      </p:sp>
      <p:sp>
        <p:nvSpPr>
          <p:cNvPr id="8" name="Text Placeholder 7"/>
          <p:cNvSpPr>
            <a:spLocks noGrp="1" noRot="1" noMove="1" noResize="1" noEditPoints="1" noAdjustHandles="1" noChangeArrowheads="1" noChangeShapeType="1"/>
          </p:cNvSpPr>
          <p:nvPr>
            <p:ph type="body" sz="quarter" idx="11"/>
          </p:nvPr>
        </p:nvSpPr>
        <p:spPr>
          <a:xfrm>
            <a:off x="2058194" y="2579016"/>
            <a:ext cx="17508267" cy="2646109"/>
          </a:xfrm>
        </p:spPr>
        <p:txBody>
          <a:bodyPr/>
          <a:lstStyle/>
          <a:p>
            <a:r>
              <a:rPr lang="en-US" dirty="0"/>
              <a:t>The purpose of this research paper is to evaluate technologies(conceptual or implemented) that were introduced within the last 5 years(2018 – Present). As part of the analysis and discussion, I’m evaluating the plausibility of each implementation being viable to become an Industrial 4.0 standard for technology.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1829594" y="6126741"/>
            <a:ext cx="11811000" cy="7288405"/>
          </a:xfrm>
        </p:spPr>
        <p:txBody>
          <a:bodyPr/>
          <a:lstStyle/>
          <a:p>
            <a:r>
              <a:rPr lang="en-US" dirty="0"/>
              <a:t>Digital Twins implementations and Designs</a:t>
            </a:r>
          </a:p>
          <a:p>
            <a:pPr lvl="1"/>
            <a:r>
              <a:rPr lang="en-US" dirty="0"/>
              <a:t>AI Digital Twins: Holistic Factory Security.</a:t>
            </a:r>
          </a:p>
          <a:p>
            <a:pPr lvl="1"/>
            <a:r>
              <a:rPr lang="en-US" dirty="0"/>
              <a:t>Electric Car Design and Performance Testing Using a Digital Twin Model(Conceptual).</a:t>
            </a:r>
          </a:p>
          <a:p>
            <a:r>
              <a:rPr lang="en-US" dirty="0"/>
              <a:t>Industrial and Medical Automation Technologies</a:t>
            </a:r>
          </a:p>
          <a:p>
            <a:pPr lvl="1"/>
            <a:r>
              <a:rPr lang="en-US" dirty="0"/>
              <a:t>Nano Robotics and Automation in The Radiation Field.</a:t>
            </a:r>
          </a:p>
          <a:p>
            <a:pPr lvl="1"/>
            <a:r>
              <a:rPr lang="en-US" dirty="0"/>
              <a:t>Robotic Incremental Sheet Forming(aka: Robo-Forming)</a:t>
            </a:r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149177D6-FCCC-F6CC-0956-A60CD7C4E62B}"/>
              </a:ext>
            </a:extLst>
          </p:cNvPr>
          <p:cNvSpPr txBox="1">
            <a:spLocks/>
          </p:cNvSpPr>
          <p:nvPr/>
        </p:nvSpPr>
        <p:spPr>
          <a:xfrm>
            <a:off x="1414191" y="5186429"/>
            <a:ext cx="17508267" cy="60708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kern="1200" baseline="0" smtClean="0">
                <a:solidFill>
                  <a:schemeClr val="tx1"/>
                </a:solidFill>
                <a:effectLst/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91440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2pPr>
            <a:lvl3pPr marL="146304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3pPr>
            <a:lvl4pPr marL="210312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4pPr>
            <a:lvl5pPr marL="265176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5pPr>
            <a:lvl6pPr marL="6705767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998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229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460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Topics I’ll Discuss:</a:t>
            </a:r>
          </a:p>
        </p:txBody>
      </p:sp>
    </p:spTree>
    <p:extLst>
      <p:ext uri="{BB962C8B-B14F-4D97-AF65-F5344CB8AC3E}">
        <p14:creationId xmlns:p14="http://schemas.microsoft.com/office/powerpoint/2010/main" val="387126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65062" y="686594"/>
            <a:ext cx="21032788" cy="2436564"/>
          </a:xfrm>
        </p:spPr>
        <p:txBody>
          <a:bodyPr/>
          <a:lstStyle/>
          <a:p>
            <a:r>
              <a:rPr lang="en-US" dirty="0"/>
              <a:t>AI Digital Twins: Holistic Factory Security Using SMS-DT’s	</a:t>
            </a:r>
          </a:p>
        </p:txBody>
      </p:sp>
      <p:sp>
        <p:nvSpPr>
          <p:cNvPr id="2" name="Text Placeholder 8">
            <a:extLst>
              <a:ext uri="{FF2B5EF4-FFF2-40B4-BE49-F238E27FC236}">
                <a16:creationId xmlns:a16="http://schemas.microsoft.com/office/drawing/2014/main" id="{68B466C1-6FF7-02BF-FD52-60B8CA7FECBC}"/>
              </a:ext>
            </a:extLst>
          </p:cNvPr>
          <p:cNvSpPr txBox="1">
            <a:spLocks/>
          </p:cNvSpPr>
          <p:nvPr/>
        </p:nvSpPr>
        <p:spPr>
          <a:xfrm>
            <a:off x="665062" y="4725194"/>
            <a:ext cx="12649200" cy="7685950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457200" indent="-4572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Tx/>
              <a:buBlip>
                <a:blip r:embed="rId2"/>
              </a:buBlip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91440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2pPr>
            <a:lvl3pPr marL="146304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3pPr>
            <a:lvl4pPr marL="210312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4pPr>
            <a:lvl5pPr marL="265176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5pPr>
            <a:lvl6pPr marL="6705767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998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229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460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Using the DT model of the factory setting on a small scale allows for many datapoints to be calculated using the simulated model.</a:t>
            </a:r>
          </a:p>
          <a:p>
            <a:r>
              <a:rPr lang="en-US" dirty="0"/>
              <a:t>ML and AI applications can be implemented thanks to the amount of data points</a:t>
            </a:r>
          </a:p>
          <a:p>
            <a:r>
              <a:rPr lang="en-US" dirty="0"/>
              <a:t>By utilizing facial recognition software for worker identification, and worker performance analysis, the DT can determine when workers are stressed or fatigued.</a:t>
            </a:r>
          </a:p>
          <a:p>
            <a:pPr algn="l"/>
            <a:r>
              <a:rPr lang="en-US" dirty="0"/>
              <a:t>C</a:t>
            </a:r>
            <a:r>
              <a:rPr lang="en-US" b="0" i="0" u="none" strike="noStrike" baseline="0" dirty="0"/>
              <a:t>aptures attacks, vulnerabilities, and safety issues based on intelligent correlation of messages from multiple domains in an industrial cyber-physical environment[sic].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A52E03-5936-143A-D028-0AAF5E06B971}"/>
              </a:ext>
            </a:extLst>
          </p:cNvPr>
          <p:cNvSpPr txBox="1"/>
          <p:nvPr/>
        </p:nvSpPr>
        <p:spPr>
          <a:xfrm>
            <a:off x="229394" y="3606610"/>
            <a:ext cx="25528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Pros: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19EAEA-89DB-6698-CFD4-23D49E02DAA2}"/>
              </a:ext>
            </a:extLst>
          </p:cNvPr>
          <p:cNvSpPr txBox="1"/>
          <p:nvPr/>
        </p:nvSpPr>
        <p:spPr>
          <a:xfrm>
            <a:off x="14021594" y="3606609"/>
            <a:ext cx="2772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The Cons: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A6531D41-8FDE-26BB-6237-FCE2959A83A8}"/>
              </a:ext>
            </a:extLst>
          </p:cNvPr>
          <p:cNvSpPr txBox="1">
            <a:spLocks/>
          </p:cNvSpPr>
          <p:nvPr/>
        </p:nvSpPr>
        <p:spPr>
          <a:xfrm>
            <a:off x="14749196" y="4725194"/>
            <a:ext cx="6933406" cy="364638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457200" indent="-4572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Tx/>
              <a:buBlip>
                <a:blip r:embed="rId2"/>
              </a:buBlip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91440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2pPr>
            <a:lvl3pPr marL="146304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3pPr>
            <a:lvl4pPr marL="210312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4pPr>
            <a:lvl5pPr marL="265176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5pPr>
            <a:lvl6pPr marL="6705767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998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229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460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Most Factories to not utilize the same layout</a:t>
            </a:r>
          </a:p>
          <a:p>
            <a:r>
              <a:rPr lang="en-US" dirty="0"/>
              <a:t>Difficult to gather data on a macro scale from multiple factories to analyze trends.</a:t>
            </a:r>
          </a:p>
        </p:txBody>
      </p:sp>
      <p:pic>
        <p:nvPicPr>
          <p:cNvPr id="11" name="Picture 10" descr="A diagram of a computer network">
            <a:extLst>
              <a:ext uri="{FF2B5EF4-FFF2-40B4-BE49-F238E27FC236}">
                <a16:creationId xmlns:a16="http://schemas.microsoft.com/office/drawing/2014/main" id="{74446652-AE3C-45FE-6C4E-3719F9836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4394" y="8595050"/>
            <a:ext cx="10156132" cy="459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0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65062" y="686594"/>
            <a:ext cx="21032788" cy="4873129"/>
          </a:xfrm>
        </p:spPr>
        <p:txBody>
          <a:bodyPr/>
          <a:lstStyle/>
          <a:p>
            <a:r>
              <a:rPr lang="en-US" dirty="0"/>
              <a:t>Electric Car Design and Performance Testing Using a Digital Twin Model(Conceptual).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15194" y="6174374"/>
            <a:ext cx="12649200" cy="3966983"/>
          </a:xfrm>
        </p:spPr>
        <p:txBody>
          <a:bodyPr/>
          <a:lstStyle/>
          <a:p>
            <a:r>
              <a:rPr lang="en-US" dirty="0"/>
              <a:t>Being considered to aid auto manufacturers in electric car design.</a:t>
            </a:r>
          </a:p>
          <a:p>
            <a:r>
              <a:rPr lang="en-US" dirty="0"/>
              <a:t>Can be used to stress test electrical, sensor, and physical car components.</a:t>
            </a:r>
          </a:p>
          <a:p>
            <a:r>
              <a:rPr lang="en-US" dirty="0"/>
              <a:t>High return on investment to test in a virtual environment before committing to production on an automation line.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A46B8C-5808-A0C2-7661-682EAF17A1CE}"/>
              </a:ext>
            </a:extLst>
          </p:cNvPr>
          <p:cNvSpPr txBox="1"/>
          <p:nvPr/>
        </p:nvSpPr>
        <p:spPr>
          <a:xfrm>
            <a:off x="123685" y="4921061"/>
            <a:ext cx="25528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Pros: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F93C3E-002C-0FEA-C7C5-9C6099433DF8}"/>
              </a:ext>
            </a:extLst>
          </p:cNvPr>
          <p:cNvSpPr txBox="1"/>
          <p:nvPr/>
        </p:nvSpPr>
        <p:spPr>
          <a:xfrm>
            <a:off x="13945394" y="4921060"/>
            <a:ext cx="2772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The Cons: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6D50C994-CD88-B75D-E680-6B76A010C0A7}"/>
              </a:ext>
            </a:extLst>
          </p:cNvPr>
          <p:cNvSpPr txBox="1">
            <a:spLocks/>
          </p:cNvSpPr>
          <p:nvPr/>
        </p:nvSpPr>
        <p:spPr>
          <a:xfrm>
            <a:off x="14764444" y="6174374"/>
            <a:ext cx="6933406" cy="600600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457200" indent="-4572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Tx/>
              <a:buBlip>
                <a:blip r:embed="rId2"/>
              </a:buBlip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91440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2pPr>
            <a:lvl3pPr marL="146304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3pPr>
            <a:lvl4pPr marL="210312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4pPr>
            <a:lvl5pPr marL="265176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5pPr>
            <a:lvl6pPr marL="6705767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998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229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460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High startup costs.</a:t>
            </a:r>
          </a:p>
          <a:p>
            <a:r>
              <a:rPr lang="en-US" dirty="0"/>
              <a:t>DT’s models are limited by current hardware to model all aspects of reality such as physics or entropy.</a:t>
            </a:r>
          </a:p>
          <a:p>
            <a:r>
              <a:rPr lang="en-US" dirty="0"/>
              <a:t>The previous deficiencies makes it difficult to test all system outcomes(both positive and negative).</a:t>
            </a:r>
          </a:p>
        </p:txBody>
      </p:sp>
    </p:spTree>
    <p:extLst>
      <p:ext uri="{BB962C8B-B14F-4D97-AF65-F5344CB8AC3E}">
        <p14:creationId xmlns:p14="http://schemas.microsoft.com/office/powerpoint/2010/main" val="360378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65062" y="686594"/>
            <a:ext cx="21032788" cy="3654847"/>
          </a:xfrm>
        </p:spPr>
        <p:txBody>
          <a:bodyPr/>
          <a:lstStyle/>
          <a:p>
            <a:r>
              <a:rPr lang="en-US" dirty="0"/>
              <a:t>Nano Robotics and Automation in The Radiation Field(Conceptual).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2" name="Text Placeholder 8">
            <a:extLst>
              <a:ext uri="{FF2B5EF4-FFF2-40B4-BE49-F238E27FC236}">
                <a16:creationId xmlns:a16="http://schemas.microsoft.com/office/drawing/2014/main" id="{FC46137D-48FE-1987-12A8-0280851118C0}"/>
              </a:ext>
            </a:extLst>
          </p:cNvPr>
          <p:cNvSpPr txBox="1">
            <a:spLocks/>
          </p:cNvSpPr>
          <p:nvPr/>
        </p:nvSpPr>
        <p:spPr>
          <a:xfrm>
            <a:off x="449565" y="7911435"/>
            <a:ext cx="6933406" cy="563218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457200" indent="-4572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Tx/>
              <a:buBlip>
                <a:blip r:embed="rId2"/>
              </a:buBlip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91440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2pPr>
            <a:lvl3pPr marL="146304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3pPr>
            <a:lvl4pPr marL="210312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4pPr>
            <a:lvl5pPr marL="265176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5pPr>
            <a:lvl6pPr marL="6705767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998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229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460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Fully autonomous micro drone robots roughly the size of a singe molecule.</a:t>
            </a:r>
          </a:p>
          <a:p>
            <a:r>
              <a:rPr lang="en-US" sz="2800" dirty="0"/>
              <a:t>Carries a discrete radioactive isotope as a payload to the cancerous mass.</a:t>
            </a:r>
          </a:p>
          <a:p>
            <a:r>
              <a:rPr lang="en-US" sz="2800" dirty="0"/>
              <a:t>Would reduce treatment times.</a:t>
            </a:r>
          </a:p>
          <a:p>
            <a:r>
              <a:rPr lang="en-US" sz="2800" dirty="0"/>
              <a:t>Nanobot tech could be used in industrial practice for diagnostics or repairs.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CC7F7-957D-01F5-41FD-BDE26A5E8E93}"/>
              </a:ext>
            </a:extLst>
          </p:cNvPr>
          <p:cNvSpPr txBox="1"/>
          <p:nvPr/>
        </p:nvSpPr>
        <p:spPr>
          <a:xfrm>
            <a:off x="794" y="7080438"/>
            <a:ext cx="253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The Pros: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087639-55F0-0FAC-D680-E74C763DED48}"/>
              </a:ext>
            </a:extLst>
          </p:cNvPr>
          <p:cNvSpPr txBox="1"/>
          <p:nvPr/>
        </p:nvSpPr>
        <p:spPr>
          <a:xfrm>
            <a:off x="16104071" y="4007194"/>
            <a:ext cx="29284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The Cons: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FEFC7C55-51B3-78C6-C957-11A60A3BCD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551618" y="5106070"/>
            <a:ext cx="7510813" cy="73121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457200" indent="-4572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Tx/>
              <a:buBlip>
                <a:blip r:embed="rId2"/>
              </a:buBlip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91440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2pPr>
            <a:lvl3pPr marL="146304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3pPr>
            <a:lvl4pPr marL="210312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4pPr>
            <a:lvl5pPr marL="265176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5pPr>
            <a:lvl6pPr marL="6705767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998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229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460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For a 1cm mass the robots can only treat 5nm linear tissue surface area per pass.</a:t>
            </a:r>
          </a:p>
          <a:p>
            <a:r>
              <a:rPr lang="en-US" sz="2800" dirty="0"/>
              <a:t>Potential for the patient’s body to reject treatment.</a:t>
            </a:r>
          </a:p>
          <a:p>
            <a:r>
              <a:rPr lang="en-US" sz="2800" dirty="0"/>
              <a:t>While collision avoidance is proposed, it’s not guaranteed all nanobots from treatments will be recovered.</a:t>
            </a:r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13" name="Picture 12" descr="A diagram of cancer tumor&#10;&#10;Description automatically generated">
            <a:extLst>
              <a:ext uri="{FF2B5EF4-FFF2-40B4-BE49-F238E27FC236}">
                <a16:creationId xmlns:a16="http://schemas.microsoft.com/office/drawing/2014/main" id="{6F5F2D1E-BD91-4434-FCC0-19ACF5437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523" y="3429794"/>
            <a:ext cx="7719578" cy="6623307"/>
          </a:xfrm>
          <a:prstGeom prst="rect">
            <a:avLst/>
          </a:prstGeom>
        </p:spPr>
      </p:pic>
      <p:pic>
        <p:nvPicPr>
          <p:cNvPr id="15" name="Picture 14" descr="A diagram of a cell&#10;&#10;Description automatically generated">
            <a:extLst>
              <a:ext uri="{FF2B5EF4-FFF2-40B4-BE49-F238E27FC236}">
                <a16:creationId xmlns:a16="http://schemas.microsoft.com/office/drawing/2014/main" id="{52EE00A2-1955-38DC-12F5-D3E3E93DA4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94" y="3572928"/>
            <a:ext cx="7077377" cy="35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409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994" y="457995"/>
            <a:ext cx="16764000" cy="2667000"/>
          </a:xfrm>
        </p:spPr>
        <p:txBody>
          <a:bodyPr/>
          <a:lstStyle/>
          <a:p>
            <a:r>
              <a:rPr lang="en-US" dirty="0"/>
              <a:t>Robotic Incremental Sheet Forming(aka: Robo-Forming)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pic>
        <p:nvPicPr>
          <p:cNvPr id="5" name="Online Media 4" title="ROBOFORMING: The Future of Metalworking? (I Had NO IDEA This Was Possible) - Smarter Every Day 290">
            <a:hlinkClick r:id="" action="ppaction://media"/>
            <a:extLst>
              <a:ext uri="{FF2B5EF4-FFF2-40B4-BE49-F238E27FC236}">
                <a16:creationId xmlns:a16="http://schemas.microsoft.com/office/drawing/2014/main" id="{93C6DD78-44BF-F235-6BEC-23EE83DC99B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181456" y="7958695"/>
            <a:ext cx="8977521" cy="5072299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02A2D87-728E-06E0-641F-ECBBC39DC19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15194" y="3963194"/>
            <a:ext cx="6933406" cy="4952510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457200" indent="-4572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Tx/>
              <a:buBlip>
                <a:blip r:embed="rId4"/>
              </a:buBlip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91440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2pPr>
            <a:lvl3pPr marL="146304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3pPr>
            <a:lvl4pPr marL="210312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4pPr>
            <a:lvl5pPr marL="265176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5pPr>
            <a:lvl6pPr marL="6705767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998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229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460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Robot Agnostic Implementation of software.</a:t>
            </a:r>
          </a:p>
          <a:p>
            <a:r>
              <a:rPr lang="en-US" sz="2800" dirty="0"/>
              <a:t>KUKA and FANUC robots are programmed to run the same routines.</a:t>
            </a:r>
          </a:p>
          <a:p>
            <a:r>
              <a:rPr lang="en-US" sz="2800" dirty="0"/>
              <a:t>Increased safety for the operators.</a:t>
            </a:r>
          </a:p>
          <a:p>
            <a:r>
              <a:rPr lang="en-US" sz="2800" dirty="0"/>
              <a:t>Can create complex geometry as products.</a:t>
            </a:r>
          </a:p>
        </p:txBody>
      </p:sp>
      <p:pic>
        <p:nvPicPr>
          <p:cNvPr id="12" name="Picture 11" descr="A machine with many holes">
            <a:extLst>
              <a:ext uri="{FF2B5EF4-FFF2-40B4-BE49-F238E27FC236}">
                <a16:creationId xmlns:a16="http://schemas.microsoft.com/office/drawing/2014/main" id="{33089F4E-F973-9D95-4208-64E1377CE3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594" y="3634108"/>
            <a:ext cx="7391400" cy="4139184"/>
          </a:xfrm>
          <a:prstGeom prst="rect">
            <a:avLst/>
          </a:prstGeom>
        </p:spPr>
      </p:pic>
      <p:sp>
        <p:nvSpPr>
          <p:cNvPr id="13" name="Title 5">
            <a:extLst>
              <a:ext uri="{FF2B5EF4-FFF2-40B4-BE49-F238E27FC236}">
                <a16:creationId xmlns:a16="http://schemas.microsoft.com/office/drawing/2014/main" id="{E3BD1C8A-234E-36D0-F116-C9619FB3A0A3}"/>
              </a:ext>
            </a:extLst>
          </p:cNvPr>
          <p:cNvSpPr txBox="1">
            <a:spLocks/>
          </p:cNvSpPr>
          <p:nvPr/>
        </p:nvSpPr>
        <p:spPr>
          <a:xfrm>
            <a:off x="17602994" y="5182394"/>
            <a:ext cx="1600200" cy="243656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2438462" rtl="0" eaLnBrk="1" latinLnBrk="0" hangingPunct="1">
              <a:lnSpc>
                <a:spcPts val="9500"/>
              </a:lnSpc>
              <a:spcBef>
                <a:spcPct val="0"/>
              </a:spcBef>
              <a:buNone/>
              <a:defRPr sz="9000" b="1" i="0" kern="1200" cap="all" baseline="0">
                <a:solidFill>
                  <a:schemeClr val="tx1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r>
              <a:rPr lang="en-US" dirty="0"/>
              <a:t>VS.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0E9D04-99ED-4D39-B150-77BD344CDF0E}"/>
              </a:ext>
            </a:extLst>
          </p:cNvPr>
          <p:cNvSpPr txBox="1"/>
          <p:nvPr/>
        </p:nvSpPr>
        <p:spPr>
          <a:xfrm>
            <a:off x="339020" y="3145024"/>
            <a:ext cx="25528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Pros: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69E246-1C15-3D60-FA4A-126592FF504C}"/>
              </a:ext>
            </a:extLst>
          </p:cNvPr>
          <p:cNvSpPr txBox="1"/>
          <p:nvPr/>
        </p:nvSpPr>
        <p:spPr>
          <a:xfrm>
            <a:off x="251582" y="9259141"/>
            <a:ext cx="2772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The Cons: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332501B4-D1F0-64E0-D652-7641259C545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15194" y="9982994"/>
            <a:ext cx="6933406" cy="363163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457200" indent="-4572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Tx/>
              <a:buBlip>
                <a:blip r:embed="rId4"/>
              </a:buBlip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91440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2pPr>
            <a:lvl3pPr marL="146304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3pPr>
            <a:lvl4pPr marL="210312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4pPr>
            <a:lvl5pPr marL="2651760" indent="-571500" algn="l" defTabSz="2438462" rtl="0" eaLnBrk="1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>
                <a:schemeClr val="accent3"/>
              </a:buClr>
              <a:buSzPct val="120000"/>
              <a:buFont typeface="Wingdings" charset="2"/>
              <a:buChar char="§"/>
              <a:defRPr sz="3300" b="0" i="0" kern="12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5pPr>
            <a:lvl6pPr marL="6705767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998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229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460" indent="-609615" algn="l" defTabSz="243846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Slower processing time than manual labor method .</a:t>
            </a:r>
          </a:p>
          <a:p>
            <a:r>
              <a:rPr lang="en-US" sz="2800" dirty="0"/>
              <a:t>Some products may not require the level of complexity ISF can output for small or repetitive parts.</a:t>
            </a:r>
          </a:p>
        </p:txBody>
      </p:sp>
    </p:spTree>
    <p:extLst>
      <p:ext uri="{BB962C8B-B14F-4D97-AF65-F5344CB8AC3E}">
        <p14:creationId xmlns:p14="http://schemas.microsoft.com/office/powerpoint/2010/main" val="104460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65062" y="686594"/>
            <a:ext cx="21032788" cy="1218282"/>
          </a:xfrm>
        </p:spPr>
        <p:txBody>
          <a:bodyPr/>
          <a:lstStyle/>
          <a:p>
            <a:r>
              <a:rPr lang="en-US" dirty="0"/>
              <a:t>Discussion	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219994" y="2515394"/>
            <a:ext cx="16893605" cy="1661993"/>
          </a:xfrm>
        </p:spPr>
        <p:txBody>
          <a:bodyPr/>
          <a:lstStyle/>
          <a:p>
            <a:r>
              <a:rPr lang="en-US" dirty="0"/>
              <a:t>Which Projects seem the most viable to improve previous industry practices?</a:t>
            </a:r>
          </a:p>
        </p:txBody>
      </p:sp>
      <p:sp>
        <p:nvSpPr>
          <p:cNvPr id="9" name="Text Placeholder 8"/>
          <p:cNvSpPr>
            <a:spLocks noGrp="1" noRot="1" noMove="1" noResize="1" noEditPoints="1" noAdjustHandles="1" noChangeArrowheads="1" noChangeShapeType="1"/>
          </p:cNvSpPr>
          <p:nvPr>
            <p:ph type="body" sz="quarter" idx="12"/>
          </p:nvPr>
        </p:nvSpPr>
        <p:spPr>
          <a:xfrm>
            <a:off x="1236830" y="4787905"/>
            <a:ext cx="9508164" cy="664720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Incremental Sheet Forming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Smart Factory SMS-DT’s For Performance and Security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Automotive DT’s for prototype testing and modeling of green energy vehicles.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Nanorobotics(very cool, but still feels like it is something for the future).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73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72028" y="6249653"/>
            <a:ext cx="7641532" cy="1218282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65517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itle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8DE0A203-1390-2E4E-AF38-2A363377D7CB}"/>
    </a:ext>
  </a:extLst>
</a:theme>
</file>

<file path=ppt/theme/theme2.xml><?xml version="1.0" encoding="utf-8"?>
<a:theme xmlns:a="http://schemas.openxmlformats.org/drawingml/2006/main" name="Text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D13CB427-C636-6543-B47F-7D564BB45933}"/>
    </a:ext>
  </a:extLst>
</a:theme>
</file>

<file path=ppt/theme/theme3.xml><?xml version="1.0" encoding="utf-8"?>
<a:theme xmlns:a="http://schemas.openxmlformats.org/drawingml/2006/main" name="Section Intro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Другая 5">
      <a:majorFont>
        <a:latin typeface="Source Serif Pro"/>
        <a:ea typeface=""/>
        <a:cs typeface=""/>
      </a:majorFont>
      <a:minorFont>
        <a:latin typeface="Calibr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A542A538-0887-5A4B-91AF-67BC6C13041F}"/>
    </a:ext>
  </a:extLst>
</a:theme>
</file>

<file path=ppt/theme/theme4.xml><?xml version="1.0" encoding="utf-8"?>
<a:theme xmlns:a="http://schemas.openxmlformats.org/drawingml/2006/main" name="U of I Media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EEE225D5-A242-F847-9C44-101E734A2A8D}"/>
    </a:ext>
  </a:extLst>
</a:theme>
</file>

<file path=ppt/theme/theme5.xml><?xml version="1.0" encoding="utf-8"?>
<a:theme xmlns:a="http://schemas.openxmlformats.org/drawingml/2006/main" name="Closing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4649CA44-DA3A-AB42-8095-5D2E989DF14D}"/>
    </a:ext>
  </a:extLst>
</a:theme>
</file>

<file path=ppt/theme/theme6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ui-ceng-template</Template>
  <TotalTime>168</TotalTime>
  <Words>605</Words>
  <Application>Microsoft Office PowerPoint</Application>
  <PresentationFormat>Custom</PresentationFormat>
  <Paragraphs>57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23" baseType="lpstr">
      <vt:lpstr>Archivo</vt:lpstr>
      <vt:lpstr>Archivo Black</vt:lpstr>
      <vt:lpstr>Archivo Regular</vt:lpstr>
      <vt:lpstr>Arial</vt:lpstr>
      <vt:lpstr>Calibri</vt:lpstr>
      <vt:lpstr>Franklin Gothic Book</vt:lpstr>
      <vt:lpstr>Franklin Gothic Book Regular</vt:lpstr>
      <vt:lpstr>Franklin Gothic Demi</vt:lpstr>
      <vt:lpstr>Helvetica</vt:lpstr>
      <vt:lpstr>Wingdings</vt:lpstr>
      <vt:lpstr>Title Slides</vt:lpstr>
      <vt:lpstr>Text Slides</vt:lpstr>
      <vt:lpstr>Section Intro Slides</vt:lpstr>
      <vt:lpstr>U of I Media Slides</vt:lpstr>
      <vt:lpstr>Closing Slides</vt:lpstr>
      <vt:lpstr>Digital Twins and Automated Manufacturing Systems:  A Comprehensive Survey  OF Emerging Industry 4.0 Technologies</vt:lpstr>
      <vt:lpstr>Introduction/Background </vt:lpstr>
      <vt:lpstr>AI Digital Twins: Holistic Factory Security Using SMS-DT’s </vt:lpstr>
      <vt:lpstr>Electric Car Design and Performance Testing Using a Digital Twin Model(Conceptual).  </vt:lpstr>
      <vt:lpstr>Nano Robotics and Automation in The Radiation Field(Conceptual).  </vt:lpstr>
      <vt:lpstr>Robotic Incremental Sheet Forming(aka: Robo-Forming)  </vt:lpstr>
      <vt:lpstr>Discussion 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Twins and Automated Manufacturing Systems:  A Comprehensive Survey Emerging Industry 4.0 Technology</dc:title>
  <dc:creator>Blanchette, Dan (blan5568@vandals.uidaho.edu)</dc:creator>
  <cp:lastModifiedBy>Blanchette, Dan (blan5568@vandals.uidaho.edu)</cp:lastModifiedBy>
  <cp:revision>3</cp:revision>
  <dcterms:created xsi:type="dcterms:W3CDTF">2023-12-06T08:41:12Z</dcterms:created>
  <dcterms:modified xsi:type="dcterms:W3CDTF">2023-12-06T22:24:46Z</dcterms:modified>
</cp:coreProperties>
</file>

<file path=docProps/thumbnail.jpeg>
</file>